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84" r:id="rId5"/>
  </p:sldIdLst>
  <p:sldSz cx="6858000" cy="9144000" type="letter"/>
  <p:notesSz cx="6858000" cy="9144000"/>
  <p:defaultTextStyle>
    <a:defPPr rtl="0">
      <a:defRPr lang="it-IT"/>
    </a:defPPr>
    <a:lvl1pPr marL="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72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4056" userDrawn="1">
          <p15:clr>
            <a:srgbClr val="A4A3A4"/>
          </p15:clr>
        </p15:guide>
        <p15:guide id="4" orient="horz" pos="480" userDrawn="1">
          <p15:clr>
            <a:srgbClr val="A4A3A4"/>
          </p15:clr>
        </p15:guide>
        <p15:guide id="5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3FF"/>
    <a:srgbClr val="72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 snapToObjects="1" showGuides="1">
      <p:cViewPr varScale="1">
        <p:scale>
          <a:sx n="44" d="100"/>
          <a:sy n="44" d="100"/>
        </p:scale>
        <p:origin x="2220" y="52"/>
      </p:cViewPr>
      <p:guideLst>
        <p:guide orient="horz" pos="5472"/>
        <p:guide pos="336"/>
        <p:guide pos="4056"/>
        <p:guide orient="horz" pos="480"/>
        <p:guide pos="22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BD6D3A-6FF1-3245-8C0C-0CDAD9137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41029F-5AC1-4540-B209-199E706F7F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963396E7-87BF-864A-BE04-A221C272D6E1}" type="datetimeFigureOut">
              <a:rPr lang="it-IT" smtClean="0"/>
              <a:t>02/07/2026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24ECBB-A41A-8545-BE90-99EEEFFE5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882C71-B8E6-9B4A-85BE-BA104C2C4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64C17898-3A10-CF44-A552-3280948685A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25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D9BDC7F0-27B3-48E7-9288-964E7EEDAEE4}" type="datetimeFigureOut">
              <a:rPr lang="it-IT" smtClean="0"/>
              <a:t>02/07/2026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D20E8996-8344-4FE8-B696-CB62494C532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5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F62A5-808F-1243-1B39-F5315552B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320" y="322714"/>
            <a:ext cx="2822696" cy="1767417"/>
          </a:xfrm>
        </p:spPr>
        <p:txBody>
          <a:bodyPr rtlCol="0">
            <a:noAutofit/>
          </a:bodyPr>
          <a:lstStyle>
            <a:lvl1pPr>
              <a:defRPr lang="it-IT" sz="4000" cap="all" baseline="0"/>
            </a:lvl1pPr>
          </a:lstStyle>
          <a:p>
            <a:pPr rtl="0"/>
            <a:r>
              <a:rPr lang="it-IT"/>
              <a:t>AGGIUNGERE IL TITOLO 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AC2CEF2-71C2-70A7-BBF3-9FEE7E093E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86" y="2227996"/>
            <a:ext cx="2330450" cy="28098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cap="all" baseline="0">
                <a:latin typeface="+mj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SOTTOTITOLO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ABE71611-B6C1-2E7E-833D-173F70DEC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480" y="2548540"/>
            <a:ext cx="2330450" cy="834740"/>
          </a:xfrm>
        </p:spPr>
        <p:txBody>
          <a:bodyPr rtlCol="0">
            <a:noAutofit/>
          </a:bodyPr>
          <a:lstStyle>
            <a:lvl1pPr marL="0" indent="0">
              <a:lnSpc>
                <a:spcPts val="1000"/>
              </a:lnSpc>
              <a:buNone/>
              <a:defRPr lang="it-IT" sz="100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qui il testo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F2D95E3C-97E5-0318-2A15-94F98D4ED5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80" y="3619916"/>
            <a:ext cx="2330450" cy="28098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cap="all" baseline="0">
                <a:latin typeface="+mj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SOTTOTITOLO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FFDC7476-2A02-DD90-786E-07FE6F776C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730" y="3939675"/>
            <a:ext cx="2330450" cy="834740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lang="it-IT" sz="100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qui il testo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A3434147-8159-2A29-0087-BFE78B1BC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480" y="4950876"/>
            <a:ext cx="2330450" cy="28098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cap="all" baseline="0">
                <a:latin typeface="+mj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SOTTOTITOLO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9A1E9792-9781-071A-7592-60C5B64D9490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539770" y="5347383"/>
            <a:ext cx="1399032" cy="54864"/>
          </a:xfrm>
          <a:noFill/>
          <a:ln w="12700">
            <a:solidFill>
              <a:schemeClr val="tx1"/>
            </a:solidFill>
          </a:ln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3181877D-07D7-E03A-508E-00E927ECC756}"/>
              </a:ext>
            </a:extLst>
          </p:cNvPr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539770" y="5347383"/>
            <a:ext cx="987552" cy="54864"/>
          </a:xfrm>
          <a:solidFill>
            <a:schemeClr val="tx1"/>
          </a:solidFill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ADD5E285-A36B-BAB9-A657-71B6DDA796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570" y="5417067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0A2EEDC6-1D2A-D797-3928-9F976993FB12}"/>
              </a:ext>
            </a:extLst>
          </p:cNvPr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539770" y="5707188"/>
            <a:ext cx="1399032" cy="54864"/>
          </a:xfrm>
          <a:noFill/>
          <a:ln w="12700">
            <a:solidFill>
              <a:schemeClr val="tx1"/>
            </a:solidFill>
          </a:ln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0FDB7AE0-DD28-B072-6EE3-B02FA52BEE26}"/>
              </a:ext>
            </a:extLst>
          </p:cNvPr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539770" y="5707188"/>
            <a:ext cx="1307592" cy="54864"/>
          </a:xfrm>
          <a:solidFill>
            <a:schemeClr val="tx1"/>
          </a:solidFill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B8E5430D-55F3-C41F-4958-61B061C795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570" y="5792100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153A04FB-56BA-BC17-9F4C-7270252A57F5}"/>
              </a:ext>
            </a:extLst>
          </p:cNvPr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539770" y="6084380"/>
            <a:ext cx="1399032" cy="54864"/>
          </a:xfrm>
          <a:noFill/>
          <a:ln w="12700">
            <a:solidFill>
              <a:schemeClr val="tx1"/>
            </a:solidFill>
          </a:ln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E79893ED-4415-623D-F2FD-4E4BE0F97860}"/>
              </a:ext>
            </a:extLst>
          </p:cNvPr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539770" y="6084380"/>
            <a:ext cx="1307592" cy="54864"/>
          </a:xfrm>
          <a:solidFill>
            <a:schemeClr val="tx1"/>
          </a:solidFill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F4F7984F-9091-E94E-1FB4-364C39BF92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570" y="6167133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59" name="Segnaposto testo 7">
            <a:extLst>
              <a:ext uri="{FF2B5EF4-FFF2-40B4-BE49-F238E27FC236}">
                <a16:creationId xmlns:a16="http://schemas.microsoft.com/office/drawing/2014/main" id="{8CD3EB08-3252-1203-15FF-E07D652E99D3}"/>
              </a:ext>
            </a:extLst>
          </p:cNvPr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539770" y="6454936"/>
            <a:ext cx="1399032" cy="54864"/>
          </a:xfrm>
          <a:noFill/>
          <a:ln w="12700">
            <a:solidFill>
              <a:schemeClr val="tx1"/>
            </a:solidFill>
          </a:ln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60" name="Segnaposto testo 7">
            <a:extLst>
              <a:ext uri="{FF2B5EF4-FFF2-40B4-BE49-F238E27FC236}">
                <a16:creationId xmlns:a16="http://schemas.microsoft.com/office/drawing/2014/main" id="{B6EE68CF-2A38-3B17-130E-5D696C87EB2B}"/>
              </a:ext>
            </a:extLst>
          </p:cNvPr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539770" y="6454936"/>
            <a:ext cx="1078992" cy="54864"/>
          </a:xfrm>
          <a:solidFill>
            <a:schemeClr val="tx1"/>
          </a:solidFill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20" name="Segnaposto testo 8">
            <a:extLst>
              <a:ext uri="{FF2B5EF4-FFF2-40B4-BE49-F238E27FC236}">
                <a16:creationId xmlns:a16="http://schemas.microsoft.com/office/drawing/2014/main" id="{4B25748F-9E13-7B63-BC3E-66E238AD40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570" y="6542166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61" name="Segnaposto testo 7">
            <a:extLst>
              <a:ext uri="{FF2B5EF4-FFF2-40B4-BE49-F238E27FC236}">
                <a16:creationId xmlns:a16="http://schemas.microsoft.com/office/drawing/2014/main" id="{66FF26C4-9103-548E-72A0-ECC342EF7C88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539770" y="6830616"/>
            <a:ext cx="1399032" cy="54864"/>
          </a:xfrm>
          <a:noFill/>
          <a:ln w="12700">
            <a:solidFill>
              <a:schemeClr val="tx1"/>
            </a:solidFill>
          </a:ln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62" name="Segnaposto testo 7">
            <a:extLst>
              <a:ext uri="{FF2B5EF4-FFF2-40B4-BE49-F238E27FC236}">
                <a16:creationId xmlns:a16="http://schemas.microsoft.com/office/drawing/2014/main" id="{9D2FA9C4-2662-1CEA-AD74-C51EDE2761B3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539770" y="6830616"/>
            <a:ext cx="1078992" cy="54864"/>
          </a:xfrm>
          <a:solidFill>
            <a:schemeClr val="tx1"/>
          </a:solidFill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400" b="0" cap="all" spc="80" baseline="0">
                <a:noFill/>
                <a:latin typeface="+mn-lt"/>
              </a:defRPr>
            </a:lvl1pPr>
            <a:lvl2pPr marL="342900" indent="0">
              <a:buNone/>
              <a:defRPr lang="it-IT" sz="1000" b="1">
                <a:latin typeface="+mn-lt"/>
              </a:defRPr>
            </a:lvl2pPr>
            <a:lvl3pPr marL="685800" indent="0">
              <a:buNone/>
              <a:defRPr lang="it-IT" sz="1000" b="1">
                <a:latin typeface="+mn-lt"/>
              </a:defRPr>
            </a:lvl3pPr>
            <a:lvl4pPr marL="1028700" indent="0">
              <a:buNone/>
              <a:defRPr lang="it-IT" sz="1000" b="1">
                <a:latin typeface="+mn-lt"/>
              </a:defRPr>
            </a:lvl4pPr>
            <a:lvl5pPr marL="1371600" indent="0">
              <a:buNone/>
              <a:defRPr lang="it-IT" sz="1000" b="1">
                <a:latin typeface="+mn-lt"/>
              </a:defRPr>
            </a:lvl5pPr>
          </a:lstStyle>
          <a:p>
            <a:pPr lvl="0" rtl="0"/>
            <a:r>
              <a:rPr lang="it-IT"/>
              <a:t>Competenza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CE6A3FB8-75FF-F867-2857-7F46243A90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570" y="6917198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0F62C26C-36CF-0685-CF97-BCE377E98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86" y="7551836"/>
            <a:ext cx="2330450" cy="28098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cap="all" baseline="0">
                <a:latin typeface="+mj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SOTTOTITOLO</a:t>
            </a:r>
          </a:p>
        </p:txBody>
      </p:sp>
      <p:sp>
        <p:nvSpPr>
          <p:cNvPr id="26" name="Segnaposto testo 8">
            <a:extLst>
              <a:ext uri="{FF2B5EF4-FFF2-40B4-BE49-F238E27FC236}">
                <a16:creationId xmlns:a16="http://schemas.microsoft.com/office/drawing/2014/main" id="{D3E8E930-9915-7C52-6235-E5379ED78A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810" y="7884173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27" name="Segnaposto testo 8">
            <a:extLst>
              <a:ext uri="{FF2B5EF4-FFF2-40B4-BE49-F238E27FC236}">
                <a16:creationId xmlns:a16="http://schemas.microsoft.com/office/drawing/2014/main" id="{80B1772C-C809-8811-120F-3F3F9238B7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810" y="8137286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9A1CBEB7-7DA6-5678-05CA-2FB61446A7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810" y="8400558"/>
            <a:ext cx="2330450" cy="2809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814F9DFF-5CE2-57DD-1846-FCAEFBC4D0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708" y="775116"/>
            <a:ext cx="2542032" cy="28098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cap="all" baseline="0">
                <a:latin typeface="+mj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SOTTOTITOLO</a:t>
            </a:r>
          </a:p>
        </p:txBody>
      </p:sp>
      <p:sp>
        <p:nvSpPr>
          <p:cNvPr id="53" name="Casella di testo 25">
            <a:extLst>
              <a:ext uri="{FF2B5EF4-FFF2-40B4-BE49-F238E27FC236}">
                <a16:creationId xmlns:a16="http://schemas.microsoft.com/office/drawing/2014/main" id="{030BBF0C-E046-4A77-7823-98E953B5C0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12708" y="1134110"/>
            <a:ext cx="2542032" cy="215456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1000" b="0" cap="all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50" name="Casella di testo 25">
            <a:extLst>
              <a:ext uri="{FF2B5EF4-FFF2-40B4-BE49-F238E27FC236}">
                <a16:creationId xmlns:a16="http://schemas.microsoft.com/office/drawing/2014/main" id="{A434583C-9395-6524-685A-532D228BCF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12708" y="1335278"/>
            <a:ext cx="2542032" cy="16276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1000" b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51" name="Casella di testo 26">
            <a:extLst>
              <a:ext uri="{FF2B5EF4-FFF2-40B4-BE49-F238E27FC236}">
                <a16:creationId xmlns:a16="http://schemas.microsoft.com/office/drawing/2014/main" id="{CC2D502B-7BAE-C4C5-75AF-71474E9BFF1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12708" y="1533691"/>
            <a:ext cx="2542032" cy="215456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800" b="0" cap="all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52" name="Casella di testo 27">
            <a:extLst>
              <a:ext uri="{FF2B5EF4-FFF2-40B4-BE49-F238E27FC236}">
                <a16:creationId xmlns:a16="http://schemas.microsoft.com/office/drawing/2014/main" id="{4C91CF20-45E7-A2F7-4103-877754C2AD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12708" y="1780580"/>
            <a:ext cx="2542032" cy="1135756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None/>
              <a:defRPr lang="it-IT" sz="1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57" name="Casella di testo 25">
            <a:extLst>
              <a:ext uri="{FF2B5EF4-FFF2-40B4-BE49-F238E27FC236}">
                <a16:creationId xmlns:a16="http://schemas.microsoft.com/office/drawing/2014/main" id="{A178B8AD-C35E-E42A-55AA-F3FFFE8A282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12708" y="2905760"/>
            <a:ext cx="2542032" cy="215456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1000" b="0" cap="all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54" name="Casella di testo 25">
            <a:extLst>
              <a:ext uri="{FF2B5EF4-FFF2-40B4-BE49-F238E27FC236}">
                <a16:creationId xmlns:a16="http://schemas.microsoft.com/office/drawing/2014/main" id="{64CE70BB-5C54-CEE8-1601-9DB4FF2D67E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412708" y="3114548"/>
            <a:ext cx="2542032" cy="16276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1000" b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55" name="Casella di testo 26">
            <a:extLst>
              <a:ext uri="{FF2B5EF4-FFF2-40B4-BE49-F238E27FC236}">
                <a16:creationId xmlns:a16="http://schemas.microsoft.com/office/drawing/2014/main" id="{0BF86E65-2819-1448-CF7C-489F974CB5E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12708" y="3335821"/>
            <a:ext cx="2542032" cy="215456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800" b="0" cap="all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56" name="Casella di testo 27">
            <a:extLst>
              <a:ext uri="{FF2B5EF4-FFF2-40B4-BE49-F238E27FC236}">
                <a16:creationId xmlns:a16="http://schemas.microsoft.com/office/drawing/2014/main" id="{120B4F38-C43D-DA89-1E58-8FD694152E3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12708" y="3563660"/>
            <a:ext cx="2542032" cy="1135756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None/>
              <a:defRPr lang="it-IT" sz="1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41" name="Casella di testo 25">
            <a:extLst>
              <a:ext uri="{FF2B5EF4-FFF2-40B4-BE49-F238E27FC236}">
                <a16:creationId xmlns:a16="http://schemas.microsoft.com/office/drawing/2014/main" id="{59DFDAB7-3E01-A46B-C2AE-DBD69E0800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12708" y="4879340"/>
            <a:ext cx="2542032" cy="215456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1000" b="0" cap="all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35" name="Casella di testo 25">
            <a:extLst>
              <a:ext uri="{FF2B5EF4-FFF2-40B4-BE49-F238E27FC236}">
                <a16:creationId xmlns:a16="http://schemas.microsoft.com/office/drawing/2014/main" id="{984B49A2-F406-E01A-44C1-A0A8E182692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12708" y="5080508"/>
            <a:ext cx="2542032" cy="16276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1000" b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36" name="Casella di testo 26">
            <a:extLst>
              <a:ext uri="{FF2B5EF4-FFF2-40B4-BE49-F238E27FC236}">
                <a16:creationId xmlns:a16="http://schemas.microsoft.com/office/drawing/2014/main" id="{D9B4EDBA-A5D2-AE52-FDAF-8D9F3BC8D7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12708" y="5286541"/>
            <a:ext cx="2542032" cy="215456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it-IT" sz="800" b="0" cap="all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37" name="Casella di testo 27">
            <a:extLst>
              <a:ext uri="{FF2B5EF4-FFF2-40B4-BE49-F238E27FC236}">
                <a16:creationId xmlns:a16="http://schemas.microsoft.com/office/drawing/2014/main" id="{38216EF6-EC85-8F15-76FB-703A6B2C66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12708" y="5529620"/>
            <a:ext cx="2542032" cy="1135756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None/>
              <a:defRPr lang="it-IT" sz="1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900" indent="0">
              <a:buNone/>
              <a:defRPr lang="it-IT" sz="1200" b="1">
                <a:latin typeface="+mj-lt"/>
              </a:defRPr>
            </a:lvl2pPr>
            <a:lvl3pPr marL="685800" indent="0">
              <a:buNone/>
              <a:defRPr lang="it-IT" sz="1200" b="1">
                <a:latin typeface="+mj-lt"/>
              </a:defRPr>
            </a:lvl3pPr>
            <a:lvl4pPr marL="1028700" indent="0">
              <a:buNone/>
              <a:defRPr lang="it-IT" sz="1200" b="1">
                <a:latin typeface="+mj-lt"/>
              </a:defRPr>
            </a:lvl4pPr>
            <a:lvl5pPr marL="1371600" indent="0">
              <a:buNone/>
              <a:defRPr lang="it-IT" sz="1200" b="1">
                <a:latin typeface="+mj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35263536-2742-99D0-C10C-2D7800C877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708" y="6952396"/>
            <a:ext cx="2542032" cy="28098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cap="all" baseline="0">
                <a:latin typeface="+mj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AGGIUNGI SOTTOTITOLO</a:t>
            </a:r>
          </a:p>
        </p:txBody>
      </p:sp>
      <p:sp>
        <p:nvSpPr>
          <p:cNvPr id="58" name="Segnaposto testo 8">
            <a:extLst>
              <a:ext uri="{FF2B5EF4-FFF2-40B4-BE49-F238E27FC236}">
                <a16:creationId xmlns:a16="http://schemas.microsoft.com/office/drawing/2014/main" id="{C7E1F0C5-464C-378D-D4BD-802E4EA4130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12708" y="7306670"/>
            <a:ext cx="2542032" cy="137487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it-IT" sz="1000" cap="all" baseline="0">
                <a:latin typeface="+mn-lt"/>
              </a:defRPr>
            </a:lvl1pPr>
            <a:lvl2pPr marL="342900" indent="0">
              <a:buNone/>
              <a:defRPr lang="it-IT" sz="1400">
                <a:latin typeface="+mj-lt"/>
              </a:defRPr>
            </a:lvl2pPr>
            <a:lvl3pPr marL="685800" indent="0">
              <a:buNone/>
              <a:defRPr lang="it-IT" sz="1400">
                <a:latin typeface="+mj-lt"/>
              </a:defRPr>
            </a:lvl3pPr>
            <a:lvl4pPr marL="1028700" indent="0">
              <a:buNone/>
              <a:defRPr lang="it-IT" sz="1400">
                <a:latin typeface="+mj-lt"/>
              </a:defRPr>
            </a:lvl4pPr>
            <a:lvl5pPr marL="1371600" indent="0">
              <a:buNone/>
              <a:defRPr lang="it-IT" sz="1400">
                <a:latin typeface="+mj-lt"/>
              </a:defRPr>
            </a:lvl5pPr>
          </a:lstStyle>
          <a:p>
            <a:pPr lvl="0" rtl="0"/>
            <a:r>
              <a:rPr lang="it-IT"/>
              <a:t>AGGIUNGERE TESTO QUI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84D6B9C-4629-92EB-14A9-3F30BD59B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0596" y="4375417"/>
            <a:ext cx="45719" cy="105651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A4D921C-EE27-1F45-3645-5305476A6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013194" y="201453"/>
            <a:ext cx="45719" cy="105651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7CC415A-79B5-C40F-DB55-BA7E4851B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009578" y="6375188"/>
            <a:ext cx="45719" cy="105651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71E5925-4012-0C6D-CF6B-1D9D0772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3334" y="3043416"/>
            <a:ext cx="45719" cy="105651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3A08563-6805-05B8-1307-3A4F5EC8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39242" y="6957296"/>
            <a:ext cx="45719" cy="105651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97BB761-D660-BB38-110F-8D5D7356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3334" y="1643093"/>
            <a:ext cx="45719" cy="105651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38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58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1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12E597E-2F4F-2747-A9DF-6BACAD15E325}" type="datetimeFigureOut">
              <a:rPr lang="it-IT" smtClean="0"/>
              <a:t>02/07/2026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6FD580D-DD1F-2749-85C8-F9883E4B5E5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6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it-IT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it-IT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858000" cy="914671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463" t="-1068" r="-78551" b="-1025"/>
            </a:stretch>
          </a:blipFill>
        </p:spPr>
        <p:txBody>
          <a:bodyPr/>
          <a:lstStyle/>
          <a:p>
            <a:endParaRPr lang="it-IT" sz="1539"/>
          </a:p>
        </p:txBody>
      </p:sp>
      <p:grpSp>
        <p:nvGrpSpPr>
          <p:cNvPr id="3" name="Group 3"/>
          <p:cNvGrpSpPr/>
          <p:nvPr/>
        </p:nvGrpSpPr>
        <p:grpSpPr>
          <a:xfrm>
            <a:off x="592206" y="132749"/>
            <a:ext cx="5750304" cy="8953287"/>
            <a:chOff x="0" y="0"/>
            <a:chExt cx="2279689" cy="35495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9689" cy="3549501"/>
            </a:xfrm>
            <a:custGeom>
              <a:avLst/>
              <a:gdLst/>
              <a:ahLst/>
              <a:cxnLst/>
              <a:rect l="l" t="t" r="r" b="b"/>
              <a:pathLst>
                <a:path w="2279689" h="3549501">
                  <a:moveTo>
                    <a:pt x="13815" y="0"/>
                  </a:moveTo>
                  <a:lnTo>
                    <a:pt x="2265874" y="0"/>
                  </a:lnTo>
                  <a:cubicBezTo>
                    <a:pt x="2273503" y="0"/>
                    <a:pt x="2279689" y="6185"/>
                    <a:pt x="2279689" y="13815"/>
                  </a:cubicBezTo>
                  <a:lnTo>
                    <a:pt x="2279689" y="3535686"/>
                  </a:lnTo>
                  <a:cubicBezTo>
                    <a:pt x="2279689" y="3543316"/>
                    <a:pt x="2273503" y="3549501"/>
                    <a:pt x="2265874" y="3549501"/>
                  </a:cubicBezTo>
                  <a:lnTo>
                    <a:pt x="13815" y="3549501"/>
                  </a:lnTo>
                  <a:cubicBezTo>
                    <a:pt x="6185" y="3549501"/>
                    <a:pt x="0" y="3543316"/>
                    <a:pt x="0" y="3535686"/>
                  </a:cubicBezTo>
                  <a:lnTo>
                    <a:pt x="0" y="13815"/>
                  </a:lnTo>
                  <a:cubicBezTo>
                    <a:pt x="0" y="6185"/>
                    <a:pt x="6185" y="0"/>
                    <a:pt x="13815" y="0"/>
                  </a:cubicBezTo>
                  <a:close/>
                </a:path>
              </a:pathLst>
            </a:custGeom>
            <a:solidFill>
              <a:srgbClr val="FAFAFA"/>
            </a:solidFill>
            <a:ln w="9525" cap="sq">
              <a:solidFill>
                <a:srgbClr val="111111"/>
              </a:solidFill>
              <a:prstDash val="solid"/>
              <a:miter/>
            </a:ln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279689" cy="3578076"/>
            </a:xfrm>
            <a:prstGeom prst="rect">
              <a:avLst/>
            </a:prstGeom>
          </p:spPr>
          <p:txBody>
            <a:bodyPr lIns="43439" tIns="43439" rIns="43439" bIns="43439" rtlCol="0" anchor="ctr"/>
            <a:lstStyle/>
            <a:p>
              <a:pPr algn="ctr">
                <a:lnSpc>
                  <a:spcPts val="1676"/>
                </a:lnSpc>
              </a:pPr>
              <a:endParaRPr sz="1539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4654" y="4484990"/>
            <a:ext cx="2443159" cy="1681124"/>
            <a:chOff x="0" y="0"/>
            <a:chExt cx="894890" cy="615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4890" cy="615769"/>
            </a:xfrm>
            <a:custGeom>
              <a:avLst/>
              <a:gdLst/>
              <a:ahLst/>
              <a:cxnLst/>
              <a:rect l="l" t="t" r="r" b="b"/>
              <a:pathLst>
                <a:path w="894890" h="615769">
                  <a:moveTo>
                    <a:pt x="40645" y="0"/>
                  </a:moveTo>
                  <a:lnTo>
                    <a:pt x="854245" y="0"/>
                  </a:lnTo>
                  <a:cubicBezTo>
                    <a:pt x="876693" y="0"/>
                    <a:pt x="894890" y="18197"/>
                    <a:pt x="894890" y="40645"/>
                  </a:cubicBezTo>
                  <a:lnTo>
                    <a:pt x="894890" y="575124"/>
                  </a:lnTo>
                  <a:cubicBezTo>
                    <a:pt x="894890" y="585904"/>
                    <a:pt x="890608" y="596242"/>
                    <a:pt x="882985" y="603864"/>
                  </a:cubicBezTo>
                  <a:cubicBezTo>
                    <a:pt x="875363" y="611487"/>
                    <a:pt x="865025" y="615769"/>
                    <a:pt x="854245" y="615769"/>
                  </a:cubicBezTo>
                  <a:lnTo>
                    <a:pt x="40645" y="615769"/>
                  </a:lnTo>
                  <a:cubicBezTo>
                    <a:pt x="29865" y="615769"/>
                    <a:pt x="19527" y="611487"/>
                    <a:pt x="11905" y="603864"/>
                  </a:cubicBezTo>
                  <a:cubicBezTo>
                    <a:pt x="4282" y="596242"/>
                    <a:pt x="0" y="585904"/>
                    <a:pt x="0" y="575124"/>
                  </a:cubicBezTo>
                  <a:lnTo>
                    <a:pt x="0" y="40645"/>
                  </a:lnTo>
                  <a:cubicBezTo>
                    <a:pt x="0" y="29865"/>
                    <a:pt x="4282" y="19527"/>
                    <a:pt x="11905" y="11905"/>
                  </a:cubicBezTo>
                  <a:cubicBezTo>
                    <a:pt x="19527" y="4282"/>
                    <a:pt x="29865" y="0"/>
                    <a:pt x="4064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9525" cap="sq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737373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miter/>
            </a:ln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94890" cy="634819"/>
            </a:xfrm>
            <a:prstGeom prst="rect">
              <a:avLst/>
            </a:prstGeom>
          </p:spPr>
          <p:txBody>
            <a:bodyPr lIns="45970" tIns="45970" rIns="45970" bIns="45970" rtlCol="0" anchor="ctr"/>
            <a:lstStyle/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SPECIFICHE TECNICHE</a:t>
              </a:r>
            </a:p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Refrigerazione … ………… Total no frost</a:t>
              </a:r>
            </a:p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Classe energetica … …………………… E</a:t>
              </a:r>
            </a:p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Classe climatica … ………… SN/N/ST/T</a:t>
              </a:r>
            </a:p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Capacità netta totale ……………… lt 436</a:t>
              </a:r>
            </a:p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Capacità netta frigorifero … …… lt 288</a:t>
              </a:r>
            </a:p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Capacità netta congelatore … … lt 148</a:t>
              </a:r>
            </a:p>
            <a:p>
              <a:pPr>
                <a:lnSpc>
                  <a:spcPts val="1077"/>
                </a:lnSpc>
              </a:pPr>
              <a:r>
                <a:rPr lang="en-US" sz="770" b="1">
                  <a:solidFill>
                    <a:srgbClr val="101010"/>
                  </a:solidFill>
                  <a:latin typeface="Inter 1 Bold"/>
                  <a:ea typeface="Inter 1 Bold"/>
                  <a:cs typeface="Inter 1 Bold"/>
                  <a:sym typeface="Inter 1 Bold"/>
                </a:rPr>
                <a:t>Rumorosità dB(A)………………………… 38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4654" y="6239418"/>
            <a:ext cx="2443159" cy="2330755"/>
            <a:chOff x="0" y="0"/>
            <a:chExt cx="894890" cy="8537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4890" cy="853718"/>
            </a:xfrm>
            <a:custGeom>
              <a:avLst/>
              <a:gdLst/>
              <a:ahLst/>
              <a:cxnLst/>
              <a:rect l="l" t="t" r="r" b="b"/>
              <a:pathLst>
                <a:path w="894890" h="853718">
                  <a:moveTo>
                    <a:pt x="40645" y="0"/>
                  </a:moveTo>
                  <a:lnTo>
                    <a:pt x="854245" y="0"/>
                  </a:lnTo>
                  <a:cubicBezTo>
                    <a:pt x="876693" y="0"/>
                    <a:pt x="894890" y="18197"/>
                    <a:pt x="894890" y="40645"/>
                  </a:cubicBezTo>
                  <a:lnTo>
                    <a:pt x="894890" y="813073"/>
                  </a:lnTo>
                  <a:cubicBezTo>
                    <a:pt x="894890" y="823853"/>
                    <a:pt x="890608" y="834191"/>
                    <a:pt x="882985" y="841814"/>
                  </a:cubicBezTo>
                  <a:cubicBezTo>
                    <a:pt x="875363" y="849436"/>
                    <a:pt x="865025" y="853718"/>
                    <a:pt x="854245" y="853718"/>
                  </a:cubicBezTo>
                  <a:lnTo>
                    <a:pt x="40645" y="853718"/>
                  </a:lnTo>
                  <a:cubicBezTo>
                    <a:pt x="29865" y="853718"/>
                    <a:pt x="19527" y="849436"/>
                    <a:pt x="11905" y="841814"/>
                  </a:cubicBezTo>
                  <a:cubicBezTo>
                    <a:pt x="4282" y="834191"/>
                    <a:pt x="0" y="823853"/>
                    <a:pt x="0" y="813073"/>
                  </a:cubicBezTo>
                  <a:lnTo>
                    <a:pt x="0" y="40645"/>
                  </a:lnTo>
                  <a:cubicBezTo>
                    <a:pt x="0" y="29865"/>
                    <a:pt x="4282" y="19527"/>
                    <a:pt x="11905" y="11905"/>
                  </a:cubicBezTo>
                  <a:cubicBezTo>
                    <a:pt x="19527" y="4282"/>
                    <a:pt x="29865" y="0"/>
                    <a:pt x="4064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9525" cap="sq">
              <a:solidFill>
                <a:srgbClr val="111111"/>
              </a:solidFill>
              <a:prstDash val="solid"/>
              <a:miter/>
            </a:ln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94890" cy="872768"/>
            </a:xfrm>
            <a:prstGeom prst="rect">
              <a:avLst/>
            </a:prstGeom>
          </p:spPr>
          <p:txBody>
            <a:bodyPr lIns="45970" tIns="45970" rIns="45970" bIns="45970" rtlCol="0" anchor="ctr"/>
            <a:lstStyle/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CARATTERISTICHE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Compressore Inverter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Display Led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Filtro antiodore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Raffreddamento rapido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Congelamento rapido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Modalità vacanza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Allarme porte aperte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Ripiani con profili bianchi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4 balconcini / 2 ripiani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2 piedini regolabili</a:t>
              </a:r>
            </a:p>
            <a:p>
              <a:pPr>
                <a:lnSpc>
                  <a:spcPts val="1077"/>
                </a:lnSpc>
              </a:pPr>
              <a:r>
                <a:rPr lang="en-US" sz="770">
                  <a:solidFill>
                    <a:srgbClr val="101010"/>
                  </a:solidFill>
                  <a:latin typeface="Inter 1"/>
                  <a:ea typeface="Inter 1"/>
                  <a:cs typeface="Inter 1"/>
                  <a:sym typeface="Inter 1"/>
                </a:rPr>
                <a:t>4 ruote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29067" y="334520"/>
            <a:ext cx="5676582" cy="454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  <a:spcBef>
                <a:spcPct val="0"/>
              </a:spcBef>
            </a:pPr>
            <a:r>
              <a:rPr lang="en-US" sz="3753" spc="-244" dirty="0">
                <a:solidFill>
                  <a:srgbClr val="101010"/>
                </a:solidFill>
                <a:latin typeface="Aileron"/>
                <a:ea typeface="Aileron"/>
                <a:cs typeface="Aileron"/>
                <a:sym typeface="Aileron"/>
              </a:rPr>
              <a:t>CC83EXBX</a:t>
            </a:r>
          </a:p>
        </p:txBody>
      </p:sp>
      <p:sp>
        <p:nvSpPr>
          <p:cNvPr id="13" name="Freeform 13"/>
          <p:cNvSpPr/>
          <p:nvPr/>
        </p:nvSpPr>
        <p:spPr>
          <a:xfrm>
            <a:off x="5270533" y="203993"/>
            <a:ext cx="1035116" cy="525687"/>
          </a:xfrm>
          <a:custGeom>
            <a:avLst/>
            <a:gdLst/>
            <a:ahLst/>
            <a:cxnLst/>
            <a:rect l="l" t="t" r="r" b="b"/>
            <a:pathLst>
              <a:path w="1210511" h="614762">
                <a:moveTo>
                  <a:pt x="0" y="0"/>
                </a:moveTo>
                <a:lnTo>
                  <a:pt x="1210510" y="0"/>
                </a:lnTo>
                <a:lnTo>
                  <a:pt x="1210510" y="614762"/>
                </a:lnTo>
                <a:lnTo>
                  <a:pt x="0" y="6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sz="1539"/>
          </a:p>
        </p:txBody>
      </p:sp>
      <p:grpSp>
        <p:nvGrpSpPr>
          <p:cNvPr id="14" name="Group 14"/>
          <p:cNvGrpSpPr/>
          <p:nvPr/>
        </p:nvGrpSpPr>
        <p:grpSpPr>
          <a:xfrm>
            <a:off x="5328789" y="4484990"/>
            <a:ext cx="802538" cy="802538"/>
            <a:chOff x="0" y="0"/>
            <a:chExt cx="1251365" cy="1251365"/>
          </a:xfrm>
        </p:grpSpPr>
        <p:sp>
          <p:nvSpPr>
            <p:cNvPr id="15" name="Freeform 15"/>
            <p:cNvSpPr/>
            <p:nvPr/>
          </p:nvSpPr>
          <p:spPr>
            <a:xfrm>
              <a:off x="123112" y="338007"/>
              <a:ext cx="654737" cy="575350"/>
            </a:xfrm>
            <a:custGeom>
              <a:avLst/>
              <a:gdLst/>
              <a:ahLst/>
              <a:cxnLst/>
              <a:rect l="l" t="t" r="r" b="b"/>
              <a:pathLst>
                <a:path w="654737" h="575350">
                  <a:moveTo>
                    <a:pt x="0" y="0"/>
                  </a:moveTo>
                  <a:lnTo>
                    <a:pt x="654737" y="0"/>
                  </a:lnTo>
                  <a:lnTo>
                    <a:pt x="654737" y="575351"/>
                  </a:lnTo>
                  <a:lnTo>
                    <a:pt x="0" y="575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08442" y="463180"/>
              <a:ext cx="354746" cy="460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>
                  <a:solidFill>
                    <a:srgbClr val="4F88C1"/>
                  </a:solidFill>
                  <a:latin typeface="Livvic"/>
                  <a:ea typeface="Livvic"/>
                  <a:cs typeface="Livvic"/>
                  <a:sym typeface="Livvic"/>
                </a:rPr>
                <a:t>Db</a:t>
              </a:r>
            </a:p>
            <a:p>
              <a:pPr algn="ctr">
                <a:lnSpc>
                  <a:spcPts val="1197"/>
                </a:lnSpc>
              </a:pPr>
              <a:r>
                <a:rPr lang="en-US" sz="855">
                  <a:solidFill>
                    <a:srgbClr val="4F88C1"/>
                  </a:solidFill>
                  <a:latin typeface="Livvic"/>
                  <a:ea typeface="Livvic"/>
                  <a:cs typeface="Livvic"/>
                  <a:sym typeface="Livvic"/>
                </a:rPr>
                <a:t>38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328789" y="5436879"/>
            <a:ext cx="802538" cy="802538"/>
            <a:chOff x="0" y="0"/>
            <a:chExt cx="1251365" cy="12513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57959" y="90236"/>
              <a:ext cx="535446" cy="535446"/>
            </a:xfrm>
            <a:custGeom>
              <a:avLst/>
              <a:gdLst/>
              <a:ahLst/>
              <a:cxnLst/>
              <a:rect l="l" t="t" r="r" b="b"/>
              <a:pathLst>
                <a:path w="535446" h="535446">
                  <a:moveTo>
                    <a:pt x="0" y="0"/>
                  </a:moveTo>
                  <a:lnTo>
                    <a:pt x="535447" y="0"/>
                  </a:lnTo>
                  <a:lnTo>
                    <a:pt x="535447" y="535447"/>
                  </a:lnTo>
                  <a:lnTo>
                    <a:pt x="0" y="535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0351" y="752516"/>
              <a:ext cx="1070666" cy="34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"/>
                </a:lnSpc>
              </a:pPr>
              <a:r>
                <a:rPr lang="en-US" sz="672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FILTRO ANTI ODORE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30497" y="4484990"/>
            <a:ext cx="802538" cy="802538"/>
            <a:chOff x="0" y="0"/>
            <a:chExt cx="1251365" cy="1251365"/>
          </a:xfrm>
        </p:grpSpPr>
        <p:sp>
          <p:nvSpPr>
            <p:cNvPr id="23" name="Freeform 23"/>
            <p:cNvSpPr/>
            <p:nvPr/>
          </p:nvSpPr>
          <p:spPr>
            <a:xfrm>
              <a:off x="188340" y="0"/>
              <a:ext cx="874685" cy="798349"/>
            </a:xfrm>
            <a:custGeom>
              <a:avLst/>
              <a:gdLst/>
              <a:ahLst/>
              <a:cxnLst/>
              <a:rect l="l" t="t" r="r" b="b"/>
              <a:pathLst>
                <a:path w="874685" h="798349">
                  <a:moveTo>
                    <a:pt x="0" y="0"/>
                  </a:moveTo>
                  <a:lnTo>
                    <a:pt x="874685" y="0"/>
                  </a:lnTo>
                  <a:lnTo>
                    <a:pt x="874685" y="798349"/>
                  </a:lnTo>
                  <a:lnTo>
                    <a:pt x="0" y="79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0351" y="951713"/>
              <a:ext cx="1070666" cy="21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1"/>
                </a:lnSpc>
              </a:pPr>
              <a:r>
                <a:rPr lang="en-US" sz="843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E CLASS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79643" y="4484990"/>
            <a:ext cx="802538" cy="802538"/>
            <a:chOff x="0" y="0"/>
            <a:chExt cx="1251365" cy="1251365"/>
          </a:xfrm>
        </p:grpSpPr>
        <p:sp>
          <p:nvSpPr>
            <p:cNvPr id="27" name="Freeform 27"/>
            <p:cNvSpPr/>
            <p:nvPr/>
          </p:nvSpPr>
          <p:spPr>
            <a:xfrm>
              <a:off x="457636" y="110015"/>
              <a:ext cx="541370" cy="659202"/>
            </a:xfrm>
            <a:custGeom>
              <a:avLst/>
              <a:gdLst/>
              <a:ahLst/>
              <a:cxnLst/>
              <a:rect l="l" t="t" r="r" b="b"/>
              <a:pathLst>
                <a:path w="541370" h="659202">
                  <a:moveTo>
                    <a:pt x="0" y="0"/>
                  </a:moveTo>
                  <a:lnTo>
                    <a:pt x="541370" y="0"/>
                  </a:lnTo>
                  <a:lnTo>
                    <a:pt x="541370" y="659202"/>
                  </a:lnTo>
                  <a:lnTo>
                    <a:pt x="0" y="659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0351" y="773770"/>
              <a:ext cx="1070666" cy="34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"/>
                </a:lnSpc>
              </a:pPr>
              <a:r>
                <a:rPr lang="en-US" sz="672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TOTAL NO FROST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430497" y="5436879"/>
            <a:ext cx="802538" cy="802538"/>
            <a:chOff x="0" y="0"/>
            <a:chExt cx="1251365" cy="125136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80699" y="145243"/>
              <a:ext cx="889966" cy="905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4"/>
                </a:lnSpc>
              </a:pPr>
              <a:r>
                <a:rPr lang="en-US" sz="2017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  </a:t>
              </a:r>
            </a:p>
            <a:p>
              <a:pPr algn="ctr">
                <a:lnSpc>
                  <a:spcPts val="941"/>
                </a:lnSpc>
              </a:pPr>
              <a:r>
                <a:rPr lang="en-US" sz="672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MOTORE INVERTER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371727" y="101386"/>
              <a:ext cx="507912" cy="524296"/>
            </a:xfrm>
            <a:custGeom>
              <a:avLst/>
              <a:gdLst/>
              <a:ahLst/>
              <a:cxnLst/>
              <a:rect l="l" t="t" r="r" b="b"/>
              <a:pathLst>
                <a:path w="507912" h="524296">
                  <a:moveTo>
                    <a:pt x="0" y="0"/>
                  </a:moveTo>
                  <a:lnTo>
                    <a:pt x="507912" y="0"/>
                  </a:lnTo>
                  <a:lnTo>
                    <a:pt x="507912" y="524297"/>
                  </a:lnTo>
                  <a:lnTo>
                    <a:pt x="0" y="524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379643" y="5436879"/>
            <a:ext cx="802538" cy="802538"/>
            <a:chOff x="0" y="0"/>
            <a:chExt cx="1251365" cy="1251365"/>
          </a:xfrm>
        </p:grpSpPr>
        <p:sp>
          <p:nvSpPr>
            <p:cNvPr id="35" name="Freeform 35"/>
            <p:cNvSpPr/>
            <p:nvPr/>
          </p:nvSpPr>
          <p:spPr>
            <a:xfrm>
              <a:off x="327883" y="0"/>
              <a:ext cx="731892" cy="731892"/>
            </a:xfrm>
            <a:custGeom>
              <a:avLst/>
              <a:gdLst/>
              <a:ahLst/>
              <a:cxnLst/>
              <a:rect l="l" t="t" r="r" b="b"/>
              <a:pathLst>
                <a:path w="731892" h="731892">
                  <a:moveTo>
                    <a:pt x="0" y="0"/>
                  </a:moveTo>
                  <a:lnTo>
                    <a:pt x="731892" y="0"/>
                  </a:lnTo>
                  <a:lnTo>
                    <a:pt x="731892" y="731892"/>
                  </a:lnTo>
                  <a:lnTo>
                    <a:pt x="0" y="731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90351" y="849486"/>
              <a:ext cx="1070666" cy="34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"/>
                </a:lnSpc>
              </a:pPr>
              <a:r>
                <a:rPr lang="en-US" sz="672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APERTURA PORTA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430497" y="6386026"/>
            <a:ext cx="802538" cy="802538"/>
            <a:chOff x="0" y="0"/>
            <a:chExt cx="1251365" cy="125136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75202" y="71768"/>
              <a:ext cx="536023" cy="866300"/>
            </a:xfrm>
            <a:custGeom>
              <a:avLst/>
              <a:gdLst/>
              <a:ahLst/>
              <a:cxnLst/>
              <a:rect l="l" t="t" r="r" b="b"/>
              <a:pathLst>
                <a:path w="536023" h="866300">
                  <a:moveTo>
                    <a:pt x="0" y="0"/>
                  </a:moveTo>
                  <a:lnTo>
                    <a:pt x="536023" y="0"/>
                  </a:lnTo>
                  <a:lnTo>
                    <a:pt x="536023" y="866299"/>
                  </a:lnTo>
                  <a:lnTo>
                    <a:pt x="0" y="866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711225" y="357959"/>
              <a:ext cx="490193" cy="372547"/>
            </a:xfrm>
            <a:custGeom>
              <a:avLst/>
              <a:gdLst/>
              <a:ahLst/>
              <a:cxnLst/>
              <a:rect l="l" t="t" r="r" b="b"/>
              <a:pathLst>
                <a:path w="490193" h="372547">
                  <a:moveTo>
                    <a:pt x="0" y="0"/>
                  </a:moveTo>
                  <a:lnTo>
                    <a:pt x="490193" y="0"/>
                  </a:lnTo>
                  <a:lnTo>
                    <a:pt x="490193" y="372547"/>
                  </a:lnTo>
                  <a:lnTo>
                    <a:pt x="0" y="372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0351" y="899314"/>
              <a:ext cx="1070666" cy="34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"/>
                </a:lnSpc>
              </a:pPr>
              <a:r>
                <a:rPr lang="en-US" sz="672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ALLARME PORTA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379643" y="6386026"/>
            <a:ext cx="802538" cy="802538"/>
            <a:chOff x="0" y="0"/>
            <a:chExt cx="1251365" cy="125136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251365" cy="1251365"/>
            </a:xfrm>
            <a:custGeom>
              <a:avLst/>
              <a:gdLst/>
              <a:ahLst/>
              <a:cxnLst/>
              <a:rect l="l" t="t" r="r" b="b"/>
              <a:pathLst>
                <a:path w="1251365" h="1251365">
                  <a:moveTo>
                    <a:pt x="0" y="0"/>
                  </a:moveTo>
                  <a:lnTo>
                    <a:pt x="1251365" y="0"/>
                  </a:lnTo>
                  <a:lnTo>
                    <a:pt x="1251365" y="1251365"/>
                  </a:lnTo>
                  <a:lnTo>
                    <a:pt x="0" y="1251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08084" y="192868"/>
              <a:ext cx="435197" cy="421597"/>
            </a:xfrm>
            <a:custGeom>
              <a:avLst/>
              <a:gdLst/>
              <a:ahLst/>
              <a:cxnLst/>
              <a:rect l="l" t="t" r="r" b="b"/>
              <a:pathLst>
                <a:path w="435197" h="421597">
                  <a:moveTo>
                    <a:pt x="0" y="0"/>
                  </a:moveTo>
                  <a:lnTo>
                    <a:pt x="435197" y="0"/>
                  </a:lnTo>
                  <a:lnTo>
                    <a:pt x="435197" y="421597"/>
                  </a:lnTo>
                  <a:lnTo>
                    <a:pt x="0" y="421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539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80699" y="145243"/>
              <a:ext cx="889966" cy="905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4"/>
                </a:lnSpc>
              </a:pPr>
              <a:r>
                <a:rPr lang="en-US" sz="2017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  </a:t>
              </a:r>
            </a:p>
            <a:p>
              <a:pPr algn="ctr">
                <a:lnSpc>
                  <a:spcPts val="941"/>
                </a:lnSpc>
              </a:pPr>
              <a:r>
                <a:rPr lang="en-US" sz="672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MODALITA’</a:t>
              </a:r>
            </a:p>
            <a:p>
              <a:pPr algn="ctr">
                <a:lnSpc>
                  <a:spcPts val="941"/>
                </a:lnSpc>
              </a:pPr>
              <a:r>
                <a:rPr lang="en-US" sz="672" b="1">
                  <a:solidFill>
                    <a:srgbClr val="4F88C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VACANZA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4071953" y="8817474"/>
            <a:ext cx="1781530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9"/>
              </a:lnSpc>
              <a:spcBef>
                <a:spcPct val="0"/>
              </a:spcBef>
            </a:pPr>
            <a:r>
              <a:rPr lang="en-US" sz="1026" b="1">
                <a:solidFill>
                  <a:srgbClr val="101010"/>
                </a:solidFill>
                <a:latin typeface="TT Hoves Bold"/>
                <a:ea typeface="TT Hoves Bold"/>
                <a:cs typeface="TT Hoves Bold"/>
                <a:sym typeface="TT Hoves Bold"/>
              </a:rPr>
              <a:t>WWW.GRFDOMESTIC.EU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23834" y="7989014"/>
            <a:ext cx="2422059" cy="60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6"/>
              </a:lnSpc>
            </a:pPr>
            <a:r>
              <a:rPr lang="en-US" sz="854" b="1" dirty="0">
                <a:solidFill>
                  <a:srgbClr val="101010"/>
                </a:solidFill>
                <a:latin typeface="Inter 2 Bold"/>
                <a:ea typeface="Inter 2 Bold"/>
                <a:cs typeface="Inter 2 Bold"/>
                <a:sym typeface="Inter 2 Bold"/>
              </a:rPr>
              <a:t>DIMENSIONI</a:t>
            </a:r>
          </a:p>
          <a:p>
            <a:pPr algn="ctr">
              <a:lnSpc>
                <a:spcPts val="1196"/>
              </a:lnSpc>
            </a:pPr>
            <a:r>
              <a:rPr lang="en-US" sz="854" b="1" dirty="0" err="1">
                <a:solidFill>
                  <a:srgbClr val="101010"/>
                </a:solidFill>
                <a:latin typeface="Inter 2 Bold"/>
                <a:ea typeface="Inter 2 Bold"/>
                <a:cs typeface="Inter 2 Bold"/>
                <a:sym typeface="Inter 2 Bold"/>
              </a:rPr>
              <a:t>Larghezza</a:t>
            </a:r>
            <a:r>
              <a:rPr lang="en-US" sz="854" b="1">
                <a:solidFill>
                  <a:srgbClr val="101010"/>
                </a:solidFill>
                <a:latin typeface="Inter 2 Bold"/>
                <a:ea typeface="Inter 2 Bold"/>
                <a:cs typeface="Inter 2 Bold"/>
                <a:sym typeface="Inter 2 Bold"/>
              </a:rPr>
              <a:t> cm…………………………… 83,6</a:t>
            </a:r>
          </a:p>
          <a:p>
            <a:pPr algn="ctr">
              <a:lnSpc>
                <a:spcPts val="1196"/>
              </a:lnSpc>
            </a:pPr>
            <a:r>
              <a:rPr lang="en-US" sz="854" b="1" dirty="0" err="1">
                <a:solidFill>
                  <a:srgbClr val="101010"/>
                </a:solidFill>
                <a:latin typeface="Inter 2 Bold"/>
                <a:ea typeface="Inter 2 Bold"/>
                <a:cs typeface="Inter 2 Bold"/>
                <a:sym typeface="Inter 2 Bold"/>
              </a:rPr>
              <a:t>Profondità</a:t>
            </a:r>
            <a:r>
              <a:rPr lang="en-US" sz="854" b="1" dirty="0">
                <a:solidFill>
                  <a:srgbClr val="101010"/>
                </a:solidFill>
                <a:latin typeface="Inter 2 Bold"/>
                <a:ea typeface="Inter 2 Bold"/>
                <a:cs typeface="Inter 2 Bold"/>
                <a:sym typeface="Inter 2 Bold"/>
              </a:rPr>
              <a:t> cm…………………………… 63,6</a:t>
            </a:r>
          </a:p>
          <a:p>
            <a:pPr algn="ctr">
              <a:lnSpc>
                <a:spcPts val="1196"/>
              </a:lnSpc>
            </a:pPr>
            <a:r>
              <a:rPr lang="en-US" sz="854" b="1" dirty="0">
                <a:solidFill>
                  <a:srgbClr val="101010"/>
                </a:solidFill>
                <a:latin typeface="Inter 2 Bold"/>
                <a:ea typeface="Inter 2 Bold"/>
                <a:cs typeface="Inter 2 Bold"/>
                <a:sym typeface="Inter 2 Bold"/>
              </a:rPr>
              <a:t>Altezza cm………………………………… 183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44653" y="8863919"/>
            <a:ext cx="211734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5"/>
              </a:lnSpc>
              <a:spcBef>
                <a:spcPct val="0"/>
              </a:spcBef>
            </a:pPr>
            <a:r>
              <a:rPr lang="en-US" sz="941" dirty="0">
                <a:solidFill>
                  <a:srgbClr val="1C1C1D"/>
                </a:solidFill>
                <a:latin typeface="TT Hoves"/>
                <a:ea typeface="TT Hoves"/>
                <a:cs typeface="TT Hoves"/>
                <a:sym typeface="TT Hoves"/>
              </a:rPr>
              <a:t>EAN CODE; 8056446510797</a:t>
            </a:r>
          </a:p>
          <a:p>
            <a:pPr>
              <a:lnSpc>
                <a:spcPts val="1035"/>
              </a:lnSpc>
              <a:spcBef>
                <a:spcPct val="0"/>
              </a:spcBef>
            </a:pPr>
            <a:r>
              <a:rPr lang="en-US" sz="941" dirty="0">
                <a:solidFill>
                  <a:srgbClr val="1C1C1D"/>
                </a:solidFill>
                <a:latin typeface="TT Hoves"/>
                <a:ea typeface="TT Hoves"/>
                <a:cs typeface="TT Hoves"/>
                <a:sym typeface="TT Hoves"/>
              </a:rPr>
              <a:t> 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328537" y="697100"/>
            <a:ext cx="2203918" cy="27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</a:pPr>
            <a:r>
              <a:rPr lang="en-US" sz="1625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CROSS DOOR 83 CM</a:t>
            </a:r>
          </a:p>
        </p:txBody>
      </p:sp>
      <p:pic>
        <p:nvPicPr>
          <p:cNvPr id="56" name="Immagine 55" descr="Immagine che contiene elettrodomestico da cucina, elettrodomestico, Elettrodomestico, Grande elettrodomestico&#10;&#10;Il contenuto generato dall'IA potrebbe non essere corretto.">
            <a:extLst>
              <a:ext uri="{FF2B5EF4-FFF2-40B4-BE49-F238E27FC236}">
                <a16:creationId xmlns:a16="http://schemas.microsoft.com/office/drawing/2014/main" id="{A5F9AF77-B116-DCD0-5F4E-4B9861B84D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944" y="1040214"/>
            <a:ext cx="1968740" cy="3300973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0E5A276C-5DDB-F4DF-EFCD-E5E88CDA5E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9573" r="6097" b="4491"/>
          <a:stretch/>
        </p:blipFill>
        <p:spPr>
          <a:xfrm>
            <a:off x="3195809" y="982195"/>
            <a:ext cx="2877575" cy="3434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3">
      <a:dk1>
        <a:srgbClr val="000000"/>
      </a:dk1>
      <a:lt1>
        <a:srgbClr val="FFFFFF"/>
      </a:lt1>
      <a:dk2>
        <a:srgbClr val="0073E6"/>
      </a:dk2>
      <a:lt2>
        <a:srgbClr val="ECECEC"/>
      </a:lt2>
      <a:accent1>
        <a:srgbClr val="4253B3"/>
      </a:accent1>
      <a:accent2>
        <a:srgbClr val="9C93FF"/>
      </a:accent2>
      <a:accent3>
        <a:srgbClr val="AD547C"/>
      </a:accent3>
      <a:accent4>
        <a:srgbClr val="934DA5"/>
      </a:accent4>
      <a:accent5>
        <a:srgbClr val="6E50B4"/>
      </a:accent5>
      <a:accent6>
        <a:srgbClr val="4F5BB7"/>
      </a:accent6>
      <a:hlink>
        <a:srgbClr val="F83837"/>
      </a:hlink>
      <a:folHlink>
        <a:srgbClr val="58ACF6"/>
      </a:folHlink>
    </a:clrScheme>
    <a:fontScheme name="Custom 3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027273_TF55908705_Win32.potx" id="{22BF86A2-0DDE-4272-9A7F-93C9932BF965}" vid="{11B16C0E-637D-4CB5-9F7A-74875C92321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73F94C5-8AF9-442B-8DE5-521A5CCC77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89677-4626-492C-95E3-484293ABE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AC2FB2-A2C3-48F0-9559-0C8407C8E4B8}">
  <ds:schemaRefs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Curriculum con linee pulite</Template>
  <TotalTime>9</TotalTime>
  <Words>129</Words>
  <Application>Microsoft Office PowerPoint</Application>
  <PresentationFormat>Lettera USA (21,6x27,9 cm)</PresentationFormat>
  <Paragraphs>41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3" baseType="lpstr">
      <vt:lpstr>Aileron</vt:lpstr>
      <vt:lpstr>Arial</vt:lpstr>
      <vt:lpstr>Arial Black</vt:lpstr>
      <vt:lpstr>Calibri</vt:lpstr>
      <vt:lpstr>Inter 1</vt:lpstr>
      <vt:lpstr>Inter 1 Bold</vt:lpstr>
      <vt:lpstr>Inter 2 Bold</vt:lpstr>
      <vt:lpstr>Livvic</vt:lpstr>
      <vt:lpstr>Open Sans 1 Bold</vt:lpstr>
      <vt:lpstr>TT Hoves</vt:lpstr>
      <vt:lpstr>TT Hoves Bold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Elisabetta Cherubini</dc:creator>
  <cp:lastModifiedBy>Alessio Ronchi</cp:lastModifiedBy>
  <cp:revision>50</cp:revision>
  <dcterms:created xsi:type="dcterms:W3CDTF">2025-02-14T15:03:58Z</dcterms:created>
  <dcterms:modified xsi:type="dcterms:W3CDTF">2026-07-02T12:42:16Z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